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</p:sldIdLst>
  <p:sldSz cx="12192000" cy="6858000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" id="{0E040179-7313-4739-8F73-D404E661B1D5}">
          <p14:sldIdLst>
            <p14:sldId id="256"/>
            <p14:sldId id="285"/>
            <p14:sldId id="286"/>
            <p14:sldId id="287"/>
            <p14:sldId id="288"/>
            <p14:sldId id="289"/>
            <p14:sldId id="290"/>
            <p14:sldId id="291"/>
          </p14:sldIdLst>
        </p14:section>
        <p14:section name="Ende" id="{362861BB-75FC-4AE3-85B6-8C16EF4A517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hlhaar, Volker (ZSL)" initials="Geh" lastIdx="1" clrIdx="0">
    <p:extLst>
      <p:ext uri="{19B8F6BF-5375-455C-9EA6-DF929625EA0E}">
        <p15:presenceInfo xmlns:p15="http://schemas.microsoft.com/office/powerpoint/2012/main" userId="Gehlhaar, Volker (ZSL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08DC4"/>
    <a:srgbClr val="E3EBF5"/>
    <a:srgbClr val="EDF2F9"/>
    <a:srgbClr val="FFFFFF"/>
    <a:srgbClr val="FFF5B7"/>
    <a:srgbClr val="FFFCEB"/>
    <a:srgbClr val="FFFCE7"/>
    <a:srgbClr val="FFFADD"/>
    <a:srgbClr val="A7C36F"/>
    <a:srgbClr val="FAE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995" autoAdjust="0"/>
    <p:restoredTop sz="90424" autoAdjust="0"/>
  </p:normalViewPr>
  <p:slideViewPr>
    <p:cSldViewPr>
      <p:cViewPr varScale="1">
        <p:scale>
          <a:sx n="100" d="100"/>
          <a:sy n="100" d="100"/>
        </p:scale>
        <p:origin x="165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894"/>
    </p:cViewPr>
  </p:sorterViewPr>
  <p:notesViewPr>
    <p:cSldViewPr>
      <p:cViewPr varScale="1">
        <p:scale>
          <a:sx n="77" d="100"/>
          <a:sy n="77" d="100"/>
        </p:scale>
        <p:origin x="4080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32946" y="579054"/>
            <a:ext cx="100027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32946" y="9264862"/>
            <a:ext cx="231634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43471" y="9264862"/>
            <a:ext cx="58349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/>
              <a:t>Seite </a:t>
            </a:r>
            <a:fld id="{0A490618-A23A-42F9-955E-4E131AB85C2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345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32946" y="330888"/>
            <a:ext cx="100027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2946" y="4715153"/>
            <a:ext cx="4531783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Textformatierung des Masters zu bearbeiten.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208475" y="9474607"/>
            <a:ext cx="231634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049765" y="9474607"/>
            <a:ext cx="58349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/>
              <a:t>Seite </a:t>
            </a:r>
            <a:fld id="{F8FF1768-1DF2-410F-ABF6-E09C1CB8A55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04245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F8FF1768-1DF2-410F-ABF6-E09C1CB8A556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17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14400" y="1773238"/>
            <a:ext cx="10363200" cy="2447850"/>
          </a:xfrm>
        </p:spPr>
        <p:txBody>
          <a:bodyPr/>
          <a:lstStyle>
            <a:lvl1pPr algn="ctr">
              <a:defRPr sz="5400"/>
            </a:lvl1pPr>
          </a:lstStyle>
          <a:p>
            <a:pPr lvl="0"/>
            <a:r>
              <a:rPr lang="de-DE" noProof="0" dirty="0"/>
              <a:t>Blindtext für den</a:t>
            </a:r>
            <a:br>
              <a:rPr lang="de-DE" noProof="0" dirty="0"/>
            </a:br>
            <a:r>
              <a:rPr lang="de-DE" noProof="0" dirty="0"/>
              <a:t>Titel des Vortrags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14400" y="4504888"/>
            <a:ext cx="10363200" cy="1133912"/>
          </a:xfr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2000" b="1">
                <a:latin typeface="Arial" charset="0"/>
              </a:defRPr>
            </a:lvl1pPr>
          </a:lstStyle>
          <a:p>
            <a:pPr lvl="0"/>
            <a:r>
              <a:rPr lang="de-DE" noProof="0" dirty="0"/>
              <a:t>Name des/der Vortragenden</a:t>
            </a:r>
          </a:p>
          <a:p>
            <a:pPr lvl="0"/>
            <a:r>
              <a:rPr lang="de-DE" noProof="0" dirty="0"/>
              <a:t>Anlass, Datum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28D3156-610E-431D-8E70-56CE9B7B2A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211" y="5777792"/>
            <a:ext cx="2103581" cy="96357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26F0F0F0-BEA6-4CE5-BDDB-4A8E5CA31C8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661248"/>
            <a:ext cx="12192000" cy="48768"/>
          </a:xfrm>
          <a:prstGeom prst="rect">
            <a:avLst/>
          </a:prstGeom>
        </p:spPr>
      </p:pic>
      <p:sp>
        <p:nvSpPr>
          <p:cNvPr id="6" name="Textfeld 5"/>
          <p:cNvSpPr txBox="1"/>
          <p:nvPr userDrawn="1"/>
        </p:nvSpPr>
        <p:spPr>
          <a:xfrm>
            <a:off x="4079776" y="476674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D5D5D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Staatliches Schulamt Biberach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5D5D5D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25631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10945" y="698136"/>
            <a:ext cx="10363200" cy="879811"/>
          </a:xfrm>
          <a:prstGeom prst="rect">
            <a:avLst/>
          </a:prstGeom>
        </p:spPr>
        <p:txBody>
          <a:bodyPr/>
          <a:lstStyle>
            <a:lvl1pPr algn="ctr">
              <a:defRPr sz="3600" baseline="0"/>
            </a:lvl1pPr>
          </a:lstStyle>
          <a:p>
            <a:r>
              <a:rPr lang="de-DE" dirty="0"/>
              <a:t>Nach Antragstellung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4D287-004E-44A7-8581-E17FC5F6F767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10945" y="1901628"/>
            <a:ext cx="10363200" cy="4159307"/>
          </a:xfrm>
          <a:prstGeom prst="rect">
            <a:avLst/>
          </a:prstGeom>
        </p:spPr>
        <p:txBody>
          <a:bodyPr/>
          <a:lstStyle>
            <a:lvl1pPr marL="0" indent="0" algn="l">
              <a:buFont typeface="Wingdings" panose="05000000000000000000" pitchFamily="2" charset="2"/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Sonderpädagogen eines SBBZ (Sonderpädagogisches Bildungs- und Beratungszentrum, früher Sonderschule) führen eine Diagnostik/TESTUNG!? durch und stellen die Ergebnisse in einem Bericht dar. </a:t>
            </a:r>
          </a:p>
          <a:p>
            <a:endParaRPr lang="de-DE" dirty="0"/>
          </a:p>
          <a:p>
            <a:r>
              <a:rPr lang="de-DE" dirty="0"/>
              <a:t>Den Eltern wird das Ergebnis in einem Gespräch mit dem Sonderpädagogen/der Sonderpädagogin erklärt. </a:t>
            </a:r>
          </a:p>
          <a:p>
            <a:r>
              <a:rPr lang="de-DE" dirty="0"/>
              <a:t>  </a:t>
            </a:r>
          </a:p>
          <a:p>
            <a:r>
              <a:rPr lang="de-DE" dirty="0"/>
              <a:t>Das Staatliche Schulamt stellt gegebenenfalls den Anspruch fest und schickt den Eltern/der Schule einen Bescheid.</a:t>
            </a:r>
          </a:p>
        </p:txBody>
      </p:sp>
    </p:spTree>
    <p:extLst>
      <p:ext uri="{BB962C8B-B14F-4D97-AF65-F5344CB8AC3E}">
        <p14:creationId xmlns:p14="http://schemas.microsoft.com/office/powerpoint/2010/main" val="60932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59D478-9C21-4792-82A2-F89EECDDFD79}" type="slidenum">
              <a:rPr lang="de-DE" altLang="de-DE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6135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B77D7-AE5D-488B-BBDC-86F10A447F7B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01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der Folie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914400" y="1844678"/>
            <a:ext cx="10363200" cy="41052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Hier Text und/oder Grafiken, Bilder usw. Einfügen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215682" y="269746"/>
            <a:ext cx="806192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5D5D5D"/>
                </a:solidFill>
              </a:rPr>
              <a:t>Titel des Vortrags </a:t>
            </a:r>
            <a:endParaRPr lang="de-DE" dirty="0">
              <a:solidFill>
                <a:srgbClr val="5D5D5D"/>
              </a:solidFill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67C1A96-4BF0-4626-8BD7-167BF50180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47861" y="6477000"/>
            <a:ext cx="233717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0">
                <a:latin typeface="Arial" charset="0"/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5D5D5D"/>
                </a:solidFill>
              </a:rPr>
              <a:t>Folie </a:t>
            </a:r>
            <a:fld id="{DBE3298B-EB29-4BE6-B525-8680F4411818}" type="slidenum">
              <a:rPr lang="de-DE" smtClean="0">
                <a:solidFill>
                  <a:srgbClr val="5D5D5D"/>
                </a:solidFill>
              </a:rPr>
              <a:pPr>
                <a:defRPr/>
              </a:pPr>
              <a:t>‹Nr.›</a:t>
            </a:fld>
            <a:r>
              <a:rPr lang="de-DE" smtClean="0">
                <a:solidFill>
                  <a:srgbClr val="5D5D5D"/>
                </a:solidFill>
              </a:rPr>
              <a:t>           www.bc.schulamt-bw.de</a:t>
            </a:r>
            <a:endParaRPr lang="de-DE" dirty="0">
              <a:solidFill>
                <a:srgbClr val="5D5D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4770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de-DE" dirty="0"/>
              <a:t>Blindtext für einen</a:t>
            </a:r>
            <a:br>
              <a:rPr lang="de-DE" dirty="0"/>
            </a:br>
            <a:r>
              <a:rPr lang="de-DE" dirty="0"/>
              <a:t>Abschnittstitel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/>
              <a:t>Blindtext fakultativ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75721" y="260648"/>
            <a:ext cx="806192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5D5D5D"/>
                </a:solidFill>
              </a:rPr>
              <a:t>Titel des Vortrags </a:t>
            </a:r>
            <a:endParaRPr lang="de-DE" dirty="0">
              <a:solidFill>
                <a:srgbClr val="5D5D5D"/>
              </a:solidFill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0061B8C-B029-4763-A08F-C58D9DE7818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47861" y="6477000"/>
            <a:ext cx="233717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0">
                <a:latin typeface="Arial" charset="0"/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5D5D5D"/>
                </a:solidFill>
              </a:rPr>
              <a:t>Folie </a:t>
            </a:r>
            <a:fld id="{DBE3298B-EB29-4BE6-B525-8680F4411818}" type="slidenum">
              <a:rPr lang="de-DE" smtClean="0">
                <a:solidFill>
                  <a:srgbClr val="5D5D5D"/>
                </a:solidFill>
              </a:rPr>
              <a:pPr>
                <a:defRPr/>
              </a:pPr>
              <a:t>‹Nr.›</a:t>
            </a:fld>
            <a:r>
              <a:rPr lang="de-DE" smtClean="0">
                <a:solidFill>
                  <a:srgbClr val="5D5D5D"/>
                </a:solidFill>
              </a:rPr>
              <a:t>           www.bc.schulamt-bw.de</a:t>
            </a:r>
            <a:endParaRPr lang="de-DE" dirty="0">
              <a:solidFill>
                <a:srgbClr val="5D5D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0847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Blindtext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914400" y="1844676"/>
            <a:ext cx="5080000" cy="425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Blindtext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7600" y="1844676"/>
            <a:ext cx="5080000" cy="425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Blindtext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5D5D5D"/>
                </a:solidFill>
              </a:rPr>
              <a:t>TITEL DES VORTRAGS</a:t>
            </a:r>
            <a:endParaRPr lang="de-DE">
              <a:solidFill>
                <a:srgbClr val="5D5D5D"/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34A4D60-6B1D-46A8-977D-D55A45AFA8F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847864" y="6477000"/>
            <a:ext cx="1812997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0">
                <a:latin typeface="Arial" charset="0"/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5D5D5D"/>
                </a:solidFill>
              </a:rPr>
              <a:t>Folie </a:t>
            </a:r>
            <a:fld id="{DBE3298B-EB29-4BE6-B525-8680F4411818}" type="slidenum">
              <a:rPr lang="de-DE" smtClean="0">
                <a:solidFill>
                  <a:srgbClr val="5D5D5D"/>
                </a:solidFill>
              </a:rPr>
              <a:pPr>
                <a:defRPr/>
              </a:pPr>
              <a:t>‹Nr.›</a:t>
            </a:fld>
            <a:r>
              <a:rPr lang="de-DE" smtClean="0">
                <a:solidFill>
                  <a:srgbClr val="5D5D5D"/>
                </a:solidFill>
              </a:rPr>
              <a:t>           www.zsl-bw.de</a:t>
            </a:r>
            <a:endParaRPr lang="de-DE" dirty="0">
              <a:solidFill>
                <a:srgbClr val="5D5D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83213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Foli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215682" y="269746"/>
            <a:ext cx="806192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5D5D5D"/>
                </a:solidFill>
              </a:rPr>
              <a:t>TITEL DES VORTRAGS </a:t>
            </a:r>
            <a:endParaRPr lang="de-DE" dirty="0">
              <a:solidFill>
                <a:srgbClr val="5D5D5D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37360A-B380-49C9-BF1B-66A18EE581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47861" y="6477000"/>
            <a:ext cx="233717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0">
                <a:latin typeface="Arial" charset="0"/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5D5D5D"/>
                </a:solidFill>
              </a:rPr>
              <a:t>Folie </a:t>
            </a:r>
            <a:fld id="{DBE3298B-EB29-4BE6-B525-8680F4411818}" type="slidenum">
              <a:rPr lang="de-DE" smtClean="0">
                <a:solidFill>
                  <a:srgbClr val="5D5D5D"/>
                </a:solidFill>
              </a:rPr>
              <a:pPr>
                <a:defRPr/>
              </a:pPr>
              <a:t>‹Nr.›</a:t>
            </a:fld>
            <a:r>
              <a:rPr lang="de-DE" smtClean="0">
                <a:solidFill>
                  <a:srgbClr val="5D5D5D"/>
                </a:solidFill>
              </a:rPr>
              <a:t>           www.bc.schulamt-bw.de</a:t>
            </a:r>
            <a:endParaRPr lang="de-DE" dirty="0">
              <a:solidFill>
                <a:srgbClr val="5D5D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525716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215682" y="269746"/>
            <a:ext cx="8061921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5D5D5D"/>
                </a:solidFill>
              </a:rPr>
              <a:t>TITEL DES VORTRAGS</a:t>
            </a:r>
          </a:p>
          <a:p>
            <a:pPr>
              <a:defRPr/>
            </a:pPr>
            <a:endParaRPr lang="de-DE" dirty="0">
              <a:solidFill>
                <a:srgbClr val="5D5D5D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13549C-D6A1-4FDD-BF21-734B11871C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47861" y="6477000"/>
            <a:ext cx="233717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0">
                <a:latin typeface="Arial" charset="0"/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5D5D5D"/>
                </a:solidFill>
              </a:rPr>
              <a:t>Folie </a:t>
            </a:r>
            <a:fld id="{DBE3298B-EB29-4BE6-B525-8680F4411818}" type="slidenum">
              <a:rPr lang="de-DE" smtClean="0">
                <a:solidFill>
                  <a:srgbClr val="5D5D5D"/>
                </a:solidFill>
              </a:rPr>
              <a:pPr>
                <a:defRPr/>
              </a:pPr>
              <a:t>‹Nr.›</a:t>
            </a:fld>
            <a:r>
              <a:rPr lang="de-DE" smtClean="0">
                <a:solidFill>
                  <a:srgbClr val="5D5D5D"/>
                </a:solidFill>
              </a:rPr>
              <a:t>           www.bc.schulamt-bw.de</a:t>
            </a:r>
            <a:endParaRPr lang="de-DE" dirty="0">
              <a:solidFill>
                <a:srgbClr val="5D5D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084275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912286" y="612777"/>
            <a:ext cx="10367433" cy="46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12284" y="5387563"/>
            <a:ext cx="10365317" cy="56238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Blindtext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5D5D5D"/>
                </a:solidFill>
              </a:rPr>
              <a:t>TITEL DES VORTRAGS</a:t>
            </a:r>
            <a:endParaRPr lang="de-DE">
              <a:solidFill>
                <a:srgbClr val="5D5D5D"/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B54C175-A58D-4334-9BDC-F970CCBD739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847861" y="6477000"/>
            <a:ext cx="219611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0">
                <a:latin typeface="Arial" charset="0"/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5D5D5D"/>
                </a:solidFill>
              </a:rPr>
              <a:t>Folie </a:t>
            </a:r>
            <a:fld id="{DBE3298B-EB29-4BE6-B525-8680F4411818}" type="slidenum">
              <a:rPr lang="de-DE" smtClean="0">
                <a:solidFill>
                  <a:srgbClr val="5D5D5D"/>
                </a:solidFill>
              </a:rPr>
              <a:pPr>
                <a:defRPr/>
              </a:pPr>
              <a:t>‹Nr.›</a:t>
            </a:fld>
            <a:r>
              <a:rPr lang="de-DE" smtClean="0">
                <a:solidFill>
                  <a:srgbClr val="5D5D5D"/>
                </a:solidFill>
              </a:rPr>
              <a:t>       www.bc.schulamt-bw.de</a:t>
            </a:r>
            <a:endParaRPr lang="de-DE" dirty="0">
              <a:solidFill>
                <a:srgbClr val="5D5D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99319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14400" y="1844674"/>
            <a:ext cx="10363200" cy="3431006"/>
          </a:xfrm>
        </p:spPr>
        <p:txBody>
          <a:bodyPr/>
          <a:lstStyle>
            <a:lvl1pPr algn="ctr">
              <a:defRPr sz="1900" baseline="0"/>
            </a:lvl1pPr>
          </a:lstStyle>
          <a:p>
            <a:pPr lvl="0"/>
            <a:r>
              <a:rPr lang="de-DE" noProof="0" dirty="0" smtClean="0"/>
              <a:t>Staatliches Schulamt Biberach</a:t>
            </a:r>
            <a:r>
              <a:rPr lang="de-DE" noProof="0" dirty="0"/>
              <a:t/>
            </a:r>
            <a:br>
              <a:rPr lang="de-DE" noProof="0" dirty="0"/>
            </a:br>
            <a:r>
              <a:rPr lang="de-DE" noProof="0" dirty="0" smtClean="0"/>
              <a:t>Erlenweg 2/1</a:t>
            </a:r>
            <a:r>
              <a:rPr lang="de-DE" noProof="0" dirty="0"/>
              <a:t/>
            </a:r>
            <a:br>
              <a:rPr lang="de-DE" noProof="0" dirty="0"/>
            </a:br>
            <a:r>
              <a:rPr lang="de-DE" noProof="0" dirty="0" smtClean="0"/>
              <a:t>88400 Biberach</a:t>
            </a:r>
            <a:r>
              <a:rPr lang="de-DE" noProof="0" dirty="0"/>
              <a:t/>
            </a:r>
            <a:br>
              <a:rPr lang="de-DE" noProof="0" dirty="0"/>
            </a:br>
            <a:r>
              <a:rPr lang="de-DE" noProof="0" dirty="0"/>
              <a:t/>
            </a:r>
            <a:br>
              <a:rPr lang="de-DE" noProof="0" dirty="0"/>
            </a:br>
            <a:r>
              <a:rPr lang="de-DE" noProof="0" dirty="0" smtClean="0"/>
              <a:t>www.bc.schulamt-bw.de</a:t>
            </a:r>
            <a:r>
              <a:rPr lang="de-DE" noProof="0" dirty="0"/>
              <a:t/>
            </a:r>
            <a:br>
              <a:rPr lang="de-DE" noProof="0" dirty="0"/>
            </a:br>
            <a:endParaRPr lang="de-DE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28D3156-610E-431D-8E70-56CE9B7B2A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211" y="5777792"/>
            <a:ext cx="2103581" cy="96357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26F0F0F0-BEA6-4CE5-BDDB-4A8E5CA31C8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661248"/>
            <a:ext cx="12192000" cy="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7718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847863" y="6477000"/>
            <a:ext cx="2160848" cy="153888"/>
          </a:xfrm>
        </p:spPr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5D5D5D"/>
                </a:solidFill>
              </a:rPr>
              <a:t>Folie </a:t>
            </a:r>
            <a:fld id="{DBE3298B-EB29-4BE6-B525-8680F4411818}" type="slidenum">
              <a:rPr lang="de-DE" smtClean="0">
                <a:solidFill>
                  <a:srgbClr val="5D5D5D"/>
                </a:solidFill>
              </a:rPr>
              <a:pPr>
                <a:defRPr/>
              </a:pPr>
              <a:t>‹Nr.›</a:t>
            </a:fld>
            <a:r>
              <a:rPr lang="de-DE" smtClean="0">
                <a:solidFill>
                  <a:srgbClr val="5D5D5D"/>
                </a:solidFill>
              </a:rPr>
              <a:t>      www.bc.schulamt-bw.de</a:t>
            </a:r>
            <a:endParaRPr lang="de-DE" dirty="0">
              <a:solidFill>
                <a:srgbClr val="5D5D5D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5D5D5D"/>
                </a:solidFill>
              </a:rPr>
              <a:t>TITEL DES VORTRAGS</a:t>
            </a:r>
            <a:endParaRPr lang="de-DE" dirty="0">
              <a:solidFill>
                <a:srgbClr val="5D5D5D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de-DE" dirty="0">
              <a:solidFill>
                <a:srgbClr val="5D5D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48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10363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zum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44824"/>
            <a:ext cx="10363200" cy="410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Textformatierung des Masters zu bearbeiten.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47861" y="6477000"/>
            <a:ext cx="233717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0">
                <a:latin typeface="Arial" charset="0"/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5D5D5D"/>
                </a:solidFill>
              </a:rPr>
              <a:t>Folie </a:t>
            </a:r>
            <a:fld id="{DBE3298B-EB29-4BE6-B525-8680F4411818}" type="slidenum">
              <a:rPr lang="de-DE" smtClean="0">
                <a:solidFill>
                  <a:srgbClr val="5D5D5D"/>
                </a:solidFill>
              </a:rPr>
              <a:pPr>
                <a:defRPr/>
              </a:pPr>
              <a:t>‹Nr.›</a:t>
            </a:fld>
            <a:r>
              <a:rPr lang="de-DE" smtClean="0">
                <a:solidFill>
                  <a:srgbClr val="5D5D5D"/>
                </a:solidFill>
              </a:rPr>
              <a:t>           www.bc.schulamt-bw.de</a:t>
            </a:r>
            <a:endParaRPr lang="de-DE" dirty="0">
              <a:solidFill>
                <a:srgbClr val="5D5D5D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15682" y="269746"/>
            <a:ext cx="806192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+mj-lt"/>
              </a:defRPr>
            </a:lvl1pPr>
          </a:lstStyle>
          <a:p>
            <a:pPr>
              <a:defRPr/>
            </a:pPr>
            <a:r>
              <a:rPr lang="de-DE" dirty="0" smtClean="0">
                <a:solidFill>
                  <a:srgbClr val="5D5D5D"/>
                </a:solidFill>
              </a:rPr>
              <a:t>TITEL DES VORTRAGS</a:t>
            </a:r>
            <a:endParaRPr lang="de-DE" dirty="0">
              <a:solidFill>
                <a:srgbClr val="5D5D5D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0056442" y="6582247"/>
            <a:ext cx="186687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D5D5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Staatliches Schulamt Biberach</a:t>
            </a:r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5D5D5D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C95BA74-C8B0-48AD-B2EF-3C27D316070B}"/>
              </a:ext>
            </a:extLst>
          </p:cNvPr>
          <p:cNvSpPr/>
          <p:nvPr userDrawn="1"/>
        </p:nvSpPr>
        <p:spPr bwMode="auto">
          <a:xfrm>
            <a:off x="0" y="476672"/>
            <a:ext cx="12192000" cy="3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5D5D5D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591131E-FE36-4914-84F0-FD5FACF6965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093299"/>
            <a:ext cx="12192000" cy="4870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BBF25EE-423E-441C-AFA3-657B4F8AFC4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10299671" y="6208750"/>
            <a:ext cx="918320" cy="4206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609600" y="6288009"/>
            <a:ext cx="1847248" cy="37798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7345" b="73019" l="0" r="100000">
                        <a14:foregroundMark x1="4508" y1="28266" x2="4508" y2="28266"/>
                        <a14:foregroundMark x1="11393" y1="34261" x2="11393" y2="34261"/>
                        <a14:foregroundMark x1="18525" y1="36188" x2="18525" y2="36188"/>
                        <a14:foregroundMark x1="26311" y1="38544" x2="26311" y2="38544"/>
                        <a14:foregroundMark x1="32295" y1="35546" x2="32295" y2="35546"/>
                        <a14:foregroundMark x1="40574" y1="43897" x2="40574" y2="43897"/>
                        <a14:foregroundMark x1="65164" y1="63169" x2="65164" y2="63169"/>
                        <a14:foregroundMark x1="74754" y1="64240" x2="74754" y2="64240"/>
                        <a14:foregroundMark x1="78689" y1="63812" x2="78689" y2="63812"/>
                        <a14:foregroundMark x1="86230" y1="65525" x2="86230" y2="65525"/>
                        <a14:foregroundMark x1="53443" y1="42827" x2="53443" y2="42827"/>
                        <a14:foregroundMark x1="52951" y1="35546" x2="52951" y2="35546"/>
                        <a14:foregroundMark x1="52705" y1="29550" x2="52705" y2="29550"/>
                        <a14:foregroundMark x1="66475" y1="30193" x2="66475" y2="30193"/>
                        <a14:foregroundMark x1="68607" y1="39186" x2="68607" y2="39186"/>
                        <a14:foregroundMark x1="58934" y1="63812" x2="58934" y2="63812"/>
                        <a14:foregroundMark x1="53852" y1="63169" x2="53852" y2="63169"/>
                        <a14:foregroundMark x1="77049" y1="41542" x2="77049" y2="41542"/>
                        <a14:foregroundMark x1="83934" y1="39829" x2="83934" y2="39829"/>
                        <a14:foregroundMark x1="88525" y1="37259" x2="88525" y2="37259"/>
                        <a14:foregroundMark x1="98197" y1="34904" x2="98197" y2="34904"/>
                        <a14:foregroundMark x1="98197" y1="54176" x2="98197" y2="54176"/>
                        <a14:foregroundMark x1="7295" y1="44540" x2="7295" y2="44540"/>
                        <a14:foregroundMark x1="21967" y1="45824" x2="21967" y2="45824"/>
                        <a14:foregroundMark x1="91557" y1="64882" x2="91557" y2="64882"/>
                        <a14:backgroundMark x1="19672" y1="69807" x2="19672" y2="69807"/>
                        <a14:backgroundMark x1="30656" y1="90792" x2="30656" y2="90792"/>
                        <a14:backgroundMark x1="49754" y1="57816" x2="49754" y2="57816"/>
                        <a14:backgroundMark x1="56639" y1="49251" x2="56639" y2="49251"/>
                        <a14:backgroundMark x1="57131" y1="32548" x2="57131" y2="32548"/>
                        <a14:backgroundMark x1="66475" y1="40257" x2="66475" y2="40257"/>
                        <a14:backgroundMark x1="19180" y1="51178" x2="19180" y2="51178"/>
                      </a14:backgroundRemoval>
                    </a14:imgEffect>
                  </a14:imgLayer>
                </a14:imgProps>
              </a:ext>
            </a:extLst>
          </a:blip>
          <a:srcRect t="10463" b="19557"/>
          <a:stretch/>
        </p:blipFill>
        <p:spPr>
          <a:xfrm>
            <a:off x="2639616" y="6208752"/>
            <a:ext cx="1716179" cy="45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pull dir="r"/>
  </p:transition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9pPr>
    </p:titleStyle>
    <p:bodyStyle>
      <a:lvl1pPr marL="280988" indent="-280988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SzPct val="90000"/>
        <a:buFont typeface="Times" panose="02020603050405020304" pitchFamily="18" charset="0"/>
        <a:buChar char="●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8575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Font typeface="Times" panose="02020603050405020304" pitchFamily="18" charset="0"/>
        <a:buChar char="●"/>
        <a:defRPr sz="2400">
          <a:solidFill>
            <a:schemeClr val="tx1"/>
          </a:solidFill>
          <a:latin typeface="+mn-lt"/>
        </a:defRPr>
      </a:lvl2pPr>
      <a:lvl3pPr marL="1176338" indent="-228600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SzPct val="90000"/>
        <a:buFont typeface="Times" panose="02020603050405020304" pitchFamily="18" charset="0"/>
        <a:buChar char="●"/>
        <a:defRPr sz="2000">
          <a:solidFill>
            <a:schemeClr val="tx1"/>
          </a:solidFill>
          <a:latin typeface="+mn-lt"/>
        </a:defRPr>
      </a:lvl3pPr>
      <a:lvl4pPr marL="1595438" indent="-228600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SzPct val="90000"/>
        <a:buFont typeface="Times" panose="02020603050405020304" pitchFamily="18" charset="0"/>
        <a:buChar char="●"/>
        <a:defRPr sz="2000">
          <a:solidFill>
            <a:schemeClr val="tx1"/>
          </a:solidFill>
          <a:latin typeface="+mn-lt"/>
        </a:defRPr>
      </a:lvl4pPr>
      <a:lvl5pPr marL="2014538" indent="-228600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SzPct val="90000"/>
        <a:buFont typeface="Times" panose="02020603050405020304" pitchFamily="18" charset="0"/>
        <a:buChar char="●"/>
        <a:defRPr sz="2000">
          <a:solidFill>
            <a:schemeClr val="tx1"/>
          </a:solidFill>
          <a:latin typeface="+mn-lt"/>
        </a:defRPr>
      </a:lvl5pPr>
      <a:lvl6pPr marL="24717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6pPr>
      <a:lvl7pPr marL="29289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7pPr>
      <a:lvl8pPr marL="33861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8pPr>
      <a:lvl9pPr marL="38433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105" userDrawn="1">
          <p15:clr>
            <a:srgbClr val="F26B43"/>
          </p15:clr>
        </p15:guide>
        <p15:guide id="4" pos="575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  <p15:guide id="7" orient="horz" pos="1117" userDrawn="1">
          <p15:clr>
            <a:srgbClr val="F26B43"/>
          </p15:clr>
        </p15:guide>
        <p15:guide id="8" orient="horz" pos="11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hulamt-biberach.de/site/pbs-bw-new/get/documents/KULTUS.Dachmandant/KULTUS/Schulaemter/schulamt-biberach/Arbeitsstelle%20Kooperation/NEU%20-%20Antrag%20zur%20Kl%C3%A4rung%20des%20Anspruchs%20auf%20ein%20sonderp%C3%A4d%20Bildungssangebot%2009.2016%20(f).doc" TargetMode="External"/><Relationship Id="rId2" Type="http://schemas.openxmlformats.org/officeDocument/2006/relationships/hyperlink" Target="http://schulamt-biberach.de/site/pbs-bw-new/get/documents/KULTUS.Dachmandant/KULTUS/Schulaemter/schulamt-biberach/Arbeitsstelle%20Kooperation/P%C3%A4dagogischer%20Bericht%2016-17.doc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7448" y="3429000"/>
            <a:ext cx="10363200" cy="2447850"/>
          </a:xfrm>
        </p:spPr>
        <p:txBody>
          <a:bodyPr/>
          <a:lstStyle/>
          <a:p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>
                <a:solidFill>
                  <a:srgbClr val="608D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Sonderpädagogische </a:t>
            </a:r>
            <a:r>
              <a:rPr lang="de-DE" b="1" dirty="0" smtClean="0">
                <a:solidFill>
                  <a:srgbClr val="608D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Bildungsangebote /</a:t>
            </a:r>
            <a:r>
              <a:rPr lang="de-DE" b="1" dirty="0">
                <a:solidFill>
                  <a:srgbClr val="608D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>
                <a:solidFill>
                  <a:srgbClr val="608DC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 smtClean="0">
                <a:solidFill>
                  <a:srgbClr val="608D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Inklusion</a:t>
            </a:r>
            <a:r>
              <a:rPr lang="de-DE" sz="4400" b="1" dirty="0">
                <a:solidFill>
                  <a:schemeClr val="accent6"/>
                </a:solidFill>
              </a:rPr>
              <a:t/>
            </a:r>
            <a:br>
              <a:rPr lang="de-DE" sz="4400" b="1" dirty="0">
                <a:solidFill>
                  <a:schemeClr val="accent6"/>
                </a:solidFill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Grundlegende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Informationen zu den Bildungsangeboten für Kinder und Jugendliche mit einem Anspruch auf ein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sonderpädagogisches Bildungsangebot* in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1400" dirty="0"/>
              <a:t>*In Abgrenzung zu einem einfachen sonderpädagogischen Unterstützungsangebot durch den „Sonderpädagogischen Dienst“ </a:t>
            </a:r>
            <a:r>
              <a:rPr lang="de-DE" sz="1400" dirty="0" smtClean="0"/>
              <a:t>                  (</a:t>
            </a:r>
            <a:r>
              <a:rPr lang="de-DE" sz="1400" dirty="0"/>
              <a:t>Meldung durch die allgemeine Schule)</a:t>
            </a:r>
            <a:br>
              <a:rPr lang="de-DE" sz="1400" dirty="0"/>
            </a:br>
            <a:r>
              <a:rPr lang="de-DE" altLang="de-DE" sz="1400" kern="1200" dirty="0">
                <a:latin typeface="Arial"/>
                <a:ea typeface="+mn-ea"/>
                <a:cs typeface="Times New Roman" panose="02020603050405020304" pitchFamily="18" charset="0"/>
              </a:rPr>
              <a:t/>
            </a:r>
            <a:br>
              <a:rPr lang="de-DE" altLang="de-DE" sz="1400" kern="1200" dirty="0">
                <a:latin typeface="Arial"/>
                <a:ea typeface="+mn-ea"/>
                <a:cs typeface="Times New Roman" panose="02020603050405020304" pitchFamily="18" charset="0"/>
              </a:rPr>
            </a:b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15566190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0945" y="698137"/>
            <a:ext cx="10363200" cy="1267022"/>
          </a:xfrm>
        </p:spPr>
        <p:txBody>
          <a:bodyPr/>
          <a:lstStyle/>
          <a:p>
            <a:r>
              <a:rPr lang="de-DE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Folgende Bereiche für ein individuelles sonderpädagogisches Bildungsangebot werden unterschieden: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0945" y="2276872"/>
            <a:ext cx="9144000" cy="1655762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Sprache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Lernen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Geistige Entwicklung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Emotionale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und soziale Entwicklung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Körperliche und motorische Entwicklung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Hören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Sehen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980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746157"/>
            <a:ext cx="10363200" cy="1219200"/>
          </a:xfrm>
        </p:spPr>
        <p:txBody>
          <a:bodyPr/>
          <a:lstStyle/>
          <a:p>
            <a:pPr algn="ctr"/>
            <a:r>
              <a:rPr lang="de-DE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wird geklärt, ob ein Kind Anspruch auf ein Sonderpädagogisches Bildungsangebot hat?</a:t>
            </a:r>
            <a:br>
              <a:rPr lang="de-DE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2485565"/>
            <a:ext cx="5384800" cy="3559427"/>
          </a:xfrm>
        </p:spPr>
        <p:txBody>
          <a:bodyPr/>
          <a:lstStyle/>
          <a:p>
            <a:pPr lvl="0"/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Bei Schulkindern:</a:t>
            </a:r>
          </a:p>
          <a:p>
            <a:pPr lvl="1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in Zusammenarbeit mit der Schule (KlassenlehrerIn/Schulleitung) 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Die Schule fügt einen Pädagogischen Bericht bei (</a:t>
            </a:r>
            <a:r>
              <a:rPr lang="de-DE" sz="20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Pädagogischer Bericht: Vorlage"/>
              </a:rPr>
              <a:t>Link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40016" y="2404395"/>
            <a:ext cx="5505116" cy="3721769"/>
          </a:xfrm>
        </p:spPr>
        <p:txBody>
          <a:bodyPr/>
          <a:lstStyle/>
          <a:p>
            <a:pPr lvl="0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 Kindern vor der Einschulung :</a:t>
            </a:r>
          </a:p>
          <a:p>
            <a:pPr lvl="1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Zusammenarbeit mit der zuständigen Grundschule (Schulleitung/Kooperationslehrkraft)</a:t>
            </a:r>
          </a:p>
          <a:p>
            <a:pPr marL="457200" lvl="1" indent="0">
              <a:buNone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Die Einbeziehung folgender Einrichtungen ist ebenfalls hilfreich:</a:t>
            </a:r>
          </a:p>
          <a:p>
            <a:pPr lvl="1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Kindertageseinrichtung</a:t>
            </a:r>
          </a:p>
          <a:p>
            <a:pPr lvl="1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Frühförderstelle 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Therapeutische und medizinische Berichte erleichtern eine zügige Bearbeitung!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09600" y="1602223"/>
            <a:ext cx="1097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Die Eltern </a:t>
            </a: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stellen einen Antrag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de-DE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3" tooltip="Antrag zur Klärung des Anspruchs auf ein Sonderpädagogisches Bildungsangebot"/>
              </a:rPr>
              <a:t>Link</a:t>
            </a:r>
            <a:r>
              <a:rPr lang="de-D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de-D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907791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1424" y="548680"/>
            <a:ext cx="10363200" cy="879811"/>
          </a:xfrm>
        </p:spPr>
        <p:txBody>
          <a:bodyPr/>
          <a:lstStyle/>
          <a:p>
            <a:r>
              <a:rPr lang="de-DE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Antragstellung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99456" y="1628800"/>
            <a:ext cx="10363200" cy="4159307"/>
          </a:xfrm>
        </p:spPr>
        <p:txBody>
          <a:bodyPr/>
          <a:lstStyle/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Sonderpädagog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*innen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eines SBBZ (Sonderpädagogisches Bildungs- und Beratungszentrum, früher Sonderschule) führen eine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Diagnostik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durch und stellen die Ergebnisse in einem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Gutachten dar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Das Gutachten wird den Erziehungsberechtigten in einem Gespräch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mit dem Sonderpädagogen/der Sonderpädagogin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erklärt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und ausgehändigt. Der aktuelle elterliche Erziehungsplan wird in einem Protokoll festgehalten. Das SBBZ leitet beides dem Staatlichen Schulamt weiter.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Das Staatliche Schulamt stellt gegebenenfalls den Anspruch fest und schickt den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Erziehungsberechtigten/der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Schule einen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Bescheid über diesen Anspruch in einem bestimmten Förderschwerpunkt.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6489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7408" y="663550"/>
            <a:ext cx="10844463" cy="1253282"/>
          </a:xfrm>
        </p:spPr>
        <p:txBody>
          <a:bodyPr/>
          <a:lstStyle/>
          <a:p>
            <a:pPr algn="ctr"/>
            <a:r>
              <a:rPr lang="de-DE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Schulische Möglichkeiten für Kinder mit einem festgestellten Anspruch auf ein Sonderpädagogisches Bildungsangebot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991544" y="1981000"/>
            <a:ext cx="7994931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Eltern haben folgendes Wahlrecht, wo ihr Kind zur Schule gehen soll:</a:t>
            </a:r>
          </a:p>
        </p:txBody>
      </p:sp>
      <p:cxnSp>
        <p:nvCxnSpPr>
          <p:cNvPr id="11" name="Gewinkelte Verbindung 18"/>
          <p:cNvCxnSpPr>
            <a:cxnSpLocks noChangeShapeType="1"/>
          </p:cNvCxnSpPr>
          <p:nvPr/>
        </p:nvCxnSpPr>
        <p:spPr bwMode="auto">
          <a:xfrm rot="16200000" flipH="1">
            <a:off x="7467927" y="2279226"/>
            <a:ext cx="1159207" cy="115715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>
                <a:lumMod val="50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Abgerundetes Rechteck 16"/>
          <p:cNvSpPr/>
          <p:nvPr/>
        </p:nvSpPr>
        <p:spPr>
          <a:xfrm>
            <a:off x="7341555" y="3445911"/>
            <a:ext cx="2374900" cy="1390851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Allgemeine Schule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(GS und Sek I)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Inklusion</a:t>
            </a:r>
            <a:endParaRPr lang="de-DE" sz="1600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bgerundetes Rechteck 15"/>
          <p:cNvSpPr/>
          <p:nvPr/>
        </p:nvSpPr>
        <p:spPr>
          <a:xfrm>
            <a:off x="2275941" y="3437408"/>
            <a:ext cx="2374900" cy="1295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Sonderpädagogisches Bildungs- und Beratungszentrum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(SBBZ, früher Sonderschule) </a:t>
            </a:r>
          </a:p>
        </p:txBody>
      </p:sp>
      <p:cxnSp>
        <p:nvCxnSpPr>
          <p:cNvPr id="19" name="Verbinder: gewinkelt 18"/>
          <p:cNvCxnSpPr/>
          <p:nvPr/>
        </p:nvCxnSpPr>
        <p:spPr>
          <a:xfrm rot="5400000">
            <a:off x="3363972" y="2383129"/>
            <a:ext cx="1153698" cy="954860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stCxn id="12" idx="2"/>
          </p:cNvCxnSpPr>
          <p:nvPr/>
        </p:nvCxnSpPr>
        <p:spPr>
          <a:xfrm>
            <a:off x="8529005" y="4836762"/>
            <a:ext cx="13062" cy="466809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: abgerundete Ecken 31"/>
          <p:cNvSpPr/>
          <p:nvPr/>
        </p:nvSpPr>
        <p:spPr>
          <a:xfrm>
            <a:off x="7354617" y="5303571"/>
            <a:ext cx="2374900" cy="1485647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Das Wahlrecht erstreckt sich jedoch nicht darauf, </a:t>
            </a:r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welche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allgemeine Schule besucht wird</a:t>
            </a:r>
          </a:p>
        </p:txBody>
      </p:sp>
    </p:spTree>
    <p:extLst>
      <p:ext uri="{BB962C8B-B14F-4D97-AF65-F5344CB8AC3E}">
        <p14:creationId xmlns:p14="http://schemas.microsoft.com/office/powerpoint/2010/main" val="65082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5400" y="896352"/>
            <a:ext cx="10972800" cy="1143000"/>
          </a:xfrm>
        </p:spPr>
        <p:txBody>
          <a:bodyPr/>
          <a:lstStyle/>
          <a:p>
            <a:pPr algn="ctr"/>
            <a:r>
              <a:rPr lang="de-DE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ist der Unterschied zwischen dem Unterricht an einem SBBZ und an einer allgemeinen Schule (Inklusion)?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99826" y="2178718"/>
            <a:ext cx="4793359" cy="56949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Unterricht an einem SBBZ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199826" y="3117181"/>
            <a:ext cx="4793359" cy="3447130"/>
          </a:xfrm>
        </p:spPr>
        <p:txBody>
          <a:bodyPr/>
          <a:lstStyle/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Das Kind besucht das SBBZ.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Sonderpädagogen erstellen die individuelle Förderplanung und unterrichten das Kind.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Zum Profil der SBBZ gehören unterschiedliche Unterstützungsangebote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an der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Schule, z.B. Bewegungsbildung.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627182" y="2178718"/>
            <a:ext cx="4771412" cy="729916"/>
          </a:xfrm>
        </p:spPr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Unterricht an der allgemeinen Schule (inklusiver Unterricht)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470772" y="3117181"/>
            <a:ext cx="5084233" cy="3785937"/>
          </a:xfrm>
        </p:spPr>
        <p:txBody>
          <a:bodyPr/>
          <a:lstStyle/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Das Kind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ist Schüler der allgemeinen Schule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(Grundschule, weiterführende Schule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und wird von den dort tätigen Lehrkräften unterrichtet.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Sonderpädagogen und Lehrer der allgemeinen Schule erstellen gemeinsam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individuelle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Förderplanung. Der Umfang der sonderpädagogischen Unterstützungsstunden obliegt dem Staatlichen Schulamt.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65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0944" y="836712"/>
            <a:ext cx="10363200" cy="879811"/>
          </a:xfrm>
        </p:spPr>
        <p:txBody>
          <a:bodyPr/>
          <a:lstStyle/>
          <a:p>
            <a:r>
              <a:rPr lang="de-DE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Elternwunsch: Inklusion</a:t>
            </a:r>
            <a:br>
              <a:rPr lang="de-DE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wird die richtige Schule gefunden?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50524" y="1988840"/>
            <a:ext cx="10684041" cy="460408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Es findet eine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Bildungswegeplanung statt.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Bei Bedarf gibt es eine Bildungswegekonferenz mit allen einzubeziehenden Stellen. Erziehungsberechtigte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können eine zusätzliche Person ihres Vertrauens hinzuziehen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Hierbei wird angestrebt, dass eine einvernehmliche Lösung für alle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Beteiligten gefunden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Das Staatliche Schulamt ist dazu angehalten, ein gruppenbezogenes Bildungsangebot zu favorisieren.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Festlegung durch das Staatliche Schulamts,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auf welche Schule das Kind gehen soll, erhalten die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Erziehungsberechtigten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und die zukünftige Schule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einen Bescheid mit Festlegung des zukünftigen Lernorts.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8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7448" y="692696"/>
            <a:ext cx="10363200" cy="721590"/>
          </a:xfrm>
        </p:spPr>
        <p:txBody>
          <a:bodyPr/>
          <a:lstStyle/>
          <a:p>
            <a:r>
              <a:rPr lang="de-DE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Schulbegleitung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0945" y="1572126"/>
            <a:ext cx="10363200" cy="4488809"/>
          </a:xfrm>
        </p:spPr>
        <p:txBody>
          <a:bodyPr/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Falls das Kind über die pädagogische Unterstützung hinaus Assistenz benötigt (z.B. bei der Organisation des schulischen Alltags, in der Pause oder beim Sport), können die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Erziehungsberechtigten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einen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Antrag auf Schulbegleitung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stellen.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Dieser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Antrag wird nach den jeweiligen Maßgaben der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örtlich zuständigen Träger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gestellt: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Für Kinder mit einer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geistigen, körperlichen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und /oder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Sinnesbehinderung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ist die Sozialhilfe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zuständig.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Für Kinder mit einer seelischen Erkrankung ist die Jugendhilfe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zuständig.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551886323"/>
      </p:ext>
    </p:extLst>
  </p:cSld>
  <p:clrMapOvr>
    <a:masterClrMapping/>
  </p:clrMapOvr>
</p:sld>
</file>

<file path=ppt/theme/theme1.xml><?xml version="1.0" encoding="utf-8"?>
<a:theme xmlns:a="http://schemas.openxmlformats.org/drawingml/2006/main" name="1_Schulamt Biberach">
  <a:themeElements>
    <a:clrScheme name="Benutzerdefiniert 1">
      <a:dk1>
        <a:srgbClr val="5D5D5D"/>
      </a:dk1>
      <a:lt1>
        <a:srgbClr val="FFFCE7"/>
      </a:lt1>
      <a:dk2>
        <a:srgbClr val="686868"/>
      </a:dk2>
      <a:lt2>
        <a:srgbClr val="D9D9D9"/>
      </a:lt2>
      <a:accent1>
        <a:srgbClr val="B72025"/>
      </a:accent1>
      <a:accent2>
        <a:srgbClr val="D1C880"/>
      </a:accent2>
      <a:accent3>
        <a:srgbClr val="F0E4B1"/>
      </a:accent3>
      <a:accent4>
        <a:srgbClr val="BD9F07"/>
      </a:accent4>
      <a:accent5>
        <a:srgbClr val="C9C9C9"/>
      </a:accent5>
      <a:accent6>
        <a:srgbClr val="7D7D7D"/>
      </a:accent6>
      <a:hlink>
        <a:srgbClr val="B72025"/>
      </a:hlink>
      <a:folHlink>
        <a:srgbClr val="B72025"/>
      </a:folHlink>
    </a:clrScheme>
    <a:fontScheme name="Benutzerdefiniert 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C1"/>
        </a:lt1>
        <a:dk2>
          <a:srgbClr val="000000"/>
        </a:dk2>
        <a:lt2>
          <a:srgbClr val="C0C0C0"/>
        </a:lt2>
        <a:accent1>
          <a:srgbClr val="969696"/>
        </a:accent1>
        <a:accent2>
          <a:srgbClr val="0000FF"/>
        </a:accent2>
        <a:accent3>
          <a:srgbClr val="FFFFDD"/>
        </a:accent3>
        <a:accent4>
          <a:srgbClr val="000000"/>
        </a:accent4>
        <a:accent5>
          <a:srgbClr val="C9C9C9"/>
        </a:accent5>
        <a:accent6>
          <a:srgbClr val="0000E7"/>
        </a:accent6>
        <a:hlink>
          <a:srgbClr val="FF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3-04-26_ PowerPoint-Vorlage für Staatl. Schulamt BC.potx [Schreibgeschützt]" id="{F8F4E67B-57EB-4698-9891-405273C83986}" vid="{D8E839DE-9238-4997-B69B-A956BCD1C302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2023-04-26_ PowerPoint-Vorlage für Staatl. Schulamt BC</Template>
  <TotalTime>0</TotalTime>
  <Words>587</Words>
  <Application>Microsoft Office PowerPoint</Application>
  <PresentationFormat>Breitbild</PresentationFormat>
  <Paragraphs>55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Times</vt:lpstr>
      <vt:lpstr>Times New Roman</vt:lpstr>
      <vt:lpstr>Wingdings</vt:lpstr>
      <vt:lpstr>1_Schulamt Biberach</vt:lpstr>
      <vt:lpstr>  Sonderpädagogische Bildungsangebote / Inklusion Grundlegende Informationen zu den Bildungsangeboten für Kinder und Jugendliche mit einem Anspruch auf ein sonderpädagogisches Bildungsangebot* in der Schule  *In Abgrenzung zu einem einfachen sonderpädagogischen Unterstützungsangebot durch den „Sonderpädagogischen Dienst“                   (Meldung durch die allgemeine Schule)  </vt:lpstr>
      <vt:lpstr>Folgende Bereiche für ein individuelles sonderpädagogisches Bildungsangebot werden unterschieden:</vt:lpstr>
      <vt:lpstr>Wie wird geklärt, ob ein Kind Anspruch auf ein Sonderpädagogisches Bildungsangebot hat? </vt:lpstr>
      <vt:lpstr>Nach Antragstellung</vt:lpstr>
      <vt:lpstr>Schulische Möglichkeiten für Kinder mit einem festgestellten Anspruch auf ein Sonderpädagogisches Bildungsangebot</vt:lpstr>
      <vt:lpstr>Was ist der Unterschied zwischen dem Unterricht an einem SBBZ und an einer allgemeinen Schule (Inklusion)?</vt:lpstr>
      <vt:lpstr>Elternwunsch: Inklusion Wie wird die richtige Schule gefunden?</vt:lpstr>
      <vt:lpstr>Schulbegleitung</vt:lpstr>
    </vt:vector>
  </TitlesOfParts>
  <Company>BITBW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PowerPoint-Präsentation</dc:subject>
  <dc:creator>Brandenburg, Ute (SSA Biberach)</dc:creator>
  <cp:lastModifiedBy>Schaffhauser, Alexandra (SSA Biberach)</cp:lastModifiedBy>
  <cp:revision>19</cp:revision>
  <cp:lastPrinted>2022-12-20T17:01:50Z</cp:lastPrinted>
  <dcterms:created xsi:type="dcterms:W3CDTF">2023-05-22T12:56:04Z</dcterms:created>
  <dcterms:modified xsi:type="dcterms:W3CDTF">2023-10-17T07:36:50Z</dcterms:modified>
</cp:coreProperties>
</file>